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7" r:id="rId3"/>
    <p:sldId id="268" r:id="rId4"/>
    <p:sldId id="257" r:id="rId5"/>
    <p:sldId id="258" r:id="rId6"/>
    <p:sldId id="259" r:id="rId7"/>
    <p:sldId id="265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7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8EFB2C-5A62-489E-B2D8-E18F413DC5F9}" type="datetimeFigureOut">
              <a:rPr lang="en-GB" smtClean="0"/>
              <a:t>02/06/2015</a:t>
            </a:fld>
            <a:endParaRPr lang="en-GB"/>
          </a:p>
        </p:txBody>
      </p:sp>
      <p:sp>
        <p:nvSpPr>
          <p:cNvPr id="20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51138A-C3C8-4925-B0C2-D4FBC8A78BF8}" type="slidenum">
              <a:rPr lang="en-GB" smtClean="0"/>
              <a:t>‹#›</a:t>
            </a:fld>
            <a:endParaRPr lang="en-GB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8EFB2C-5A62-489E-B2D8-E18F413DC5F9}" type="datetimeFigureOut">
              <a:rPr lang="en-GB" smtClean="0"/>
              <a:t>02/06/2015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51138A-C3C8-4925-B0C2-D4FBC8A78BF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8EFB2C-5A62-489E-B2D8-E18F413DC5F9}" type="datetimeFigureOut">
              <a:rPr lang="en-GB" smtClean="0"/>
              <a:t>02/06/2015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51138A-C3C8-4925-B0C2-D4FBC8A78BF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8EFB2C-5A62-489E-B2D8-E18F413DC5F9}" type="datetimeFigureOut">
              <a:rPr lang="en-GB" smtClean="0"/>
              <a:t>02/06/2015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51138A-C3C8-4925-B0C2-D4FBC8A78BF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8EFB2C-5A62-489E-B2D8-E18F413DC5F9}" type="datetimeFigureOut">
              <a:rPr lang="en-GB" smtClean="0"/>
              <a:t>02/06/2015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51138A-C3C8-4925-B0C2-D4FBC8A78BF8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rostokąt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8EFB2C-5A62-489E-B2D8-E18F413DC5F9}" type="datetimeFigureOut">
              <a:rPr lang="en-GB" smtClean="0"/>
              <a:t>02/06/2015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51138A-C3C8-4925-B0C2-D4FBC8A78BF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8EFB2C-5A62-489E-B2D8-E18F413DC5F9}" type="datetimeFigureOut">
              <a:rPr lang="en-GB" smtClean="0"/>
              <a:t>02/06/2015</a:t>
            </a:fld>
            <a:endParaRPr lang="en-GB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51138A-C3C8-4925-B0C2-D4FBC8A78BF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8EFB2C-5A62-489E-B2D8-E18F413DC5F9}" type="datetimeFigureOut">
              <a:rPr lang="en-GB" smtClean="0"/>
              <a:t>02/06/2015</a:t>
            </a:fld>
            <a:endParaRPr lang="en-GB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51138A-C3C8-4925-B0C2-D4FBC8A78BF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8EFB2C-5A62-489E-B2D8-E18F413DC5F9}" type="datetimeFigureOut">
              <a:rPr lang="en-GB" smtClean="0"/>
              <a:t>02/06/2015</a:t>
            </a:fld>
            <a:endParaRPr lang="en-GB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51138A-C3C8-4925-B0C2-D4FBC8A78BF8}" type="slidenum">
              <a:rPr lang="en-GB" smtClean="0"/>
              <a:t>‹#›</a:t>
            </a:fld>
            <a:endParaRPr lang="en-GB"/>
          </a:p>
        </p:txBody>
      </p:sp>
      <p:sp>
        <p:nvSpPr>
          <p:cNvPr id="6" name="Prostokąt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8EFB2C-5A62-489E-B2D8-E18F413DC5F9}" type="datetimeFigureOut">
              <a:rPr lang="en-GB" smtClean="0"/>
              <a:t>02/06/2015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51138A-C3C8-4925-B0C2-D4FBC8A78BF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8EFB2C-5A62-489E-B2D8-E18F413DC5F9}" type="datetimeFigureOut">
              <a:rPr lang="en-GB" smtClean="0"/>
              <a:t>02/06/2015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51138A-C3C8-4925-B0C2-D4FBC8A78BF8}" type="slidenum">
              <a:rPr lang="en-GB" smtClean="0"/>
              <a:t>‹#›</a:t>
            </a:fld>
            <a:endParaRPr lang="en-GB"/>
          </a:p>
        </p:txBody>
      </p:sp>
      <p:sp>
        <p:nvSpPr>
          <p:cNvPr id="8" name="Prostokąt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9" name="Schemat blokowy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Schemat blokowy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08EFB2C-5A62-489E-B2D8-E18F413DC5F9}" type="datetimeFigureOut">
              <a:rPr lang="en-GB" smtClean="0"/>
              <a:t>02/06/2015</a:t>
            </a:fld>
            <a:endParaRPr lang="en-GB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GB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451138A-C3C8-4925-B0C2-D4FBC8A78BF8}" type="slidenum">
              <a:rPr lang="en-GB" smtClean="0"/>
              <a:t>‹#›</a:t>
            </a:fld>
            <a:endParaRPr lang="en-GB"/>
          </a:p>
        </p:txBody>
      </p:sp>
      <p:sp>
        <p:nvSpPr>
          <p:cNvPr id="15" name="Prostokąt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432560" y="620688"/>
            <a:ext cx="7406640" cy="18002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32560" y="1268760"/>
            <a:ext cx="7406640" cy="3816424"/>
          </a:xfrm>
        </p:spPr>
        <p:txBody>
          <a:bodyPr>
            <a:normAutofit fontScale="92500" lnSpcReduction="20000"/>
          </a:bodyPr>
          <a:lstStyle/>
          <a:p>
            <a:pPr algn="ctr"/>
            <a:endParaRPr lang="pl-PL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l-P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l-PL" sz="4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</a:t>
            </a:r>
          </a:p>
          <a:p>
            <a:pPr algn="ctr"/>
            <a:r>
              <a:rPr lang="pl-P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 Krakowskiej Akademii</a:t>
            </a:r>
            <a:br>
              <a:rPr lang="pl-P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im.  A. F. </a:t>
            </a:r>
            <a:r>
              <a:rPr lang="pl-P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Modrzewskiego</a:t>
            </a:r>
            <a:endParaRPr lang="pl-P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l-PL" sz="3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potwierdzać </a:t>
            </a:r>
            <a:r>
              <a:rPr lang="pl-PL" sz="3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3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3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efekty </a:t>
            </a:r>
            <a:r>
              <a:rPr lang="pl-PL" sz="3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uczenia </a:t>
            </a:r>
            <a:r>
              <a:rPr lang="pl-PL" sz="3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się zdobyte poza systemem studiów?  </a:t>
            </a:r>
          </a:p>
        </p:txBody>
      </p:sp>
    </p:spTree>
    <p:extLst>
      <p:ext uri="{BB962C8B-B14F-4D97-AF65-F5344CB8AC3E}">
        <p14:creationId xmlns:p14="http://schemas.microsoft.com/office/powerpoint/2010/main" val="93477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dirty="0" smtClean="0"/>
              <a:t>Krok V – tryb odwoławczy</a:t>
            </a:r>
            <a:endParaRPr lang="en-GB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9496" indent="-457200">
              <a:buFont typeface="+mj-lt"/>
              <a:buAutoNum type="arabicPeriod"/>
            </a:pP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Organem odwoławczym od decyzji dziekana jest Rektor, który podejmuje decyzję na podstawie opinii sporządzonej przez uczelnianą komisję ds. potwierdzania efektów uczenia się.</a:t>
            </a:r>
          </a:p>
          <a:p>
            <a:pPr marL="539496" indent="-457200">
              <a:buFont typeface="+mj-lt"/>
              <a:buAutoNum type="arabicPeriod"/>
            </a:pP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Skład komisji powołuje Rektor na czas trwania kadencji</a:t>
            </a:r>
          </a:p>
          <a:p>
            <a:pPr marL="539496" indent="-457200">
              <a:buFont typeface="+mj-lt"/>
              <a:buAutoNum type="arabicPeriod"/>
            </a:pP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Komisja pełni ponadto dodatkowe funkcje, takie jak sporządzanie projektów uchwał i zarządzeń w przedmiocie potwierdzania efektów uczenia się, wyrażanie opinii, formułowanie wniosków. Ogólnie sprawuje nadzór nad całością procedury.</a:t>
            </a:r>
          </a:p>
        </p:txBody>
      </p:sp>
    </p:spTree>
    <p:extLst>
      <p:ext uri="{BB962C8B-B14F-4D97-AF65-F5344CB8AC3E}">
        <p14:creationId xmlns:p14="http://schemas.microsoft.com/office/powerpoint/2010/main" val="8495552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dirty="0" smtClean="0"/>
              <a:t>Terminy</a:t>
            </a:r>
            <a:endParaRPr lang="en-GB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47664" y="1340768"/>
            <a:ext cx="7498080" cy="5088632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pl-P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Złożenie wniosku do działu rekrutacji: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Najpóźniej do 15 lutego – dla naboru na semestr letni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Najpóźniej do 15 września – dla naboru na semestr zimowy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Terminy te nie podlegają przywróceniu</a:t>
            </a:r>
          </a:p>
          <a:p>
            <a:pPr marL="82296" indent="0">
              <a:buNone/>
            </a:pPr>
            <a:r>
              <a:rPr lang="pl-P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Przedstawienie dziekanowi opinii w przedmiocie potwierdzenia lub odmowy potwierdzenia efektów uczenia się: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Jeśli podstawą są efekty zdobyte w trybie </a:t>
            </a:r>
            <a:r>
              <a:rPr lang="pl-PL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instytucjonalnym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nie dłużej niż dwa tygodnie od złożenia wniosku w dziale rekrutacji – tj. najpóźniej do końca września (nabór zimowy) lub do końca lutego (nabór letni)</a:t>
            </a:r>
          </a:p>
        </p:txBody>
      </p:sp>
    </p:spTree>
    <p:extLst>
      <p:ext uri="{BB962C8B-B14F-4D97-AF65-F5344CB8AC3E}">
        <p14:creationId xmlns:p14="http://schemas.microsoft.com/office/powerpoint/2010/main" val="9960486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dirty="0" smtClean="0"/>
              <a:t>Terminy</a:t>
            </a:r>
            <a:endParaRPr lang="en-GB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47664" y="1412776"/>
            <a:ext cx="7498080" cy="501662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Jeśli podstawą są efekty zdobyte w trybie </a:t>
            </a:r>
            <a:r>
              <a:rPr lang="pl-PL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pozainstytucjonalnym: 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najpóźniej do 7 dni od zakończenia wskazanej przez komisję procedury sprawdzenia </a:t>
            </a:r>
            <a:r>
              <a:rPr lang="pl-PL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takich </a:t>
            </a:r>
            <a:r>
              <a:rPr lang="pl-PL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efektów</a:t>
            </a:r>
          </a:p>
          <a:p>
            <a:pPr marL="82296" indent="0">
              <a:buNone/>
            </a:pPr>
            <a:endParaRPr lang="pl-PL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2296" indent="0">
              <a:buNone/>
            </a:pPr>
            <a:r>
              <a:rPr lang="pl-P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Określenie przez rady wydziałów zasad sprawdzania efektów uczenia się</a:t>
            </a:r>
          </a:p>
          <a:p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trzy miesiące przed rozpoczęciem roku akademickiego, czyli do końca czerwca. Ważne, bo procedura potwierdzania efektów uczenia się obowiązuje już od najbliższego roku akademickiego</a:t>
            </a:r>
          </a:p>
        </p:txBody>
      </p:sp>
    </p:spTree>
    <p:extLst>
      <p:ext uri="{BB962C8B-B14F-4D97-AF65-F5344CB8AC3E}">
        <p14:creationId xmlns:p14="http://schemas.microsoft.com/office/powerpoint/2010/main" val="9960486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Co to są efekty uczenia się?</a:t>
            </a:r>
            <a:endParaRPr lang="en-GB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2492896"/>
            <a:ext cx="7498080" cy="3755504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pl-P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Jest to:</a:t>
            </a:r>
          </a:p>
          <a:p>
            <a:pPr marL="0" lvl="0" indent="0" algn="ctr">
              <a:buNone/>
            </a:pPr>
            <a:r>
              <a:rPr lang="pl-P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zasób </a:t>
            </a:r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wiedzy, umiejętności i kompetencji społecznych uzyskanych w procesie uczenia się poza systemem studiów </a:t>
            </a:r>
          </a:p>
          <a:p>
            <a:pPr marL="0" lvl="0" indent="0" algn="ctr">
              <a:buNone/>
            </a:pPr>
            <a:endParaRPr lang="pl-PL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2296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1312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4000" dirty="0" smtClean="0"/>
              <a:t>Co to jest potwierdzanie efektów uczenia się?</a:t>
            </a:r>
            <a:endParaRPr lang="en-GB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1988840"/>
            <a:ext cx="7498080" cy="4259560"/>
          </a:xfrm>
        </p:spPr>
        <p:txBody>
          <a:bodyPr/>
          <a:lstStyle/>
          <a:p>
            <a:pPr marL="82296" lvl="0" indent="0" algn="ctr">
              <a:buNone/>
            </a:pPr>
            <a:r>
              <a:rPr lang="pl-P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Jest to:</a:t>
            </a:r>
          </a:p>
          <a:p>
            <a:pPr marL="82296" lvl="0" indent="0" algn="ctr">
              <a:buNone/>
            </a:pPr>
            <a:r>
              <a:rPr lang="pl-P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Formalny </a:t>
            </a:r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 weryfikacji posiadanych efektów uczenia się zorganizowanego instytucjonalnie poza systemem studiów oraz uczenia się niezorganizowanego instytucjonalnie, realizowanego w sposób i metodami zwiększającymi zasób wiedzy, umiejętności i kompetencji społecznych.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3156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Kto może się ubiegać?</a:t>
            </a:r>
            <a:endParaRPr lang="en-GB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+mj-lt"/>
              <a:buAutoNum type="arabicPeriod"/>
            </a:pP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Maturzysta </a:t>
            </a: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co najmniej 5-letnim doświadczeniem 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zawodowym  - </a:t>
            </a: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przypadku ubiegania się o przyjęcie na studia I stopnia oraz jednolite mgr 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</a:p>
          <a:p>
            <a:pPr>
              <a:buFont typeface="+mj-lt"/>
              <a:buAutoNum type="arabicPeriod"/>
            </a:pP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Licencjat </a:t>
            </a: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co najmniej 3-letnim doświadczeniem 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zawodowym w </a:t>
            </a: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przypadku ubiegania się o przyjęcie na studia II stopnia 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</a:t>
            </a:r>
          </a:p>
          <a:p>
            <a:pPr>
              <a:buFont typeface="+mj-lt"/>
              <a:buAutoNum type="arabicPeriod"/>
            </a:pP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Magister </a:t>
            </a: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co najmniej 2-letnim doświadczeniem zawodowym 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w </a:t>
            </a: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przypadku ubiegania się o przyjęcie na kolejny kierunek studiów I lub II stopnia lub jednolite 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mgr</a:t>
            </a:r>
            <a:endParaRPr lang="pl-PL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+mj-lt"/>
              <a:buAutoNum type="arabicPeriod"/>
            </a:pP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5-letnie doświadczenie zawodowe nie jest wymagane wobec absolwentów kolegiów nauczycielskich, nauczycielskich kolegiów językowych oraz kolegiów pracowników służb społecznych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pl-PL" sz="2400" dirty="0" smtClean="0"/>
              <a:t>.</a:t>
            </a:r>
            <a:endParaRPr lang="en-GB" sz="2400" dirty="0"/>
          </a:p>
          <a:p>
            <a:pPr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82296" lvl="0" indent="0">
              <a:buNone/>
            </a:pPr>
            <a:endParaRPr lang="en-GB" sz="2400" dirty="0"/>
          </a:p>
          <a:p>
            <a:pPr marL="82296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9811870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dirty="0" smtClean="0"/>
              <a:t>Krok I – Dział rekrutacji</a:t>
            </a:r>
            <a:endParaRPr lang="en-GB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96646" indent="-514350">
              <a:buFont typeface="+mj-lt"/>
              <a:buAutoNum type="arabicPeriod"/>
            </a:pP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 kandydat uzyskuje wszelkie niezbędne informacje oraz pomoc dotyczącą w szczególności wiedzy na temat wybranego kierunku studiów oraz przedmiotów, o zaliczenie których zamierza się ubiegać. </a:t>
            </a:r>
          </a:p>
          <a:p>
            <a:pPr marL="596646" indent="-514350">
              <a:buFont typeface="+mj-lt"/>
              <a:buAutoNum type="arabicPeriod"/>
            </a:pP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Kandydat składa wniosek w dziale rekrutacji według wzoru zamieszczony na stronie internetowej</a:t>
            </a:r>
          </a:p>
          <a:p>
            <a:pPr marL="596646" indent="-514350">
              <a:buFont typeface="+mj-lt"/>
              <a:buAutoNum type="arabicPeriod"/>
            </a:pP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Wniosek jest sprawdzony przez pracownika działu rekrutacji pod względem formalnym, a następnie skierowany do właściwego wydziału</a:t>
            </a:r>
            <a:endParaRPr lang="en-GB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15173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3600" dirty="0" smtClean="0"/>
              <a:t>Krok II – Wydziałowa Komisja ds. potwierdzania efektów uczenia się</a:t>
            </a:r>
            <a:endParaRPr lang="en-GB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1772816"/>
            <a:ext cx="7498080" cy="4475584"/>
          </a:xfrm>
        </p:spPr>
        <p:txBody>
          <a:bodyPr>
            <a:normAutofit/>
          </a:bodyPr>
          <a:lstStyle/>
          <a:p>
            <a:pPr marL="596646" indent="-514350">
              <a:buFont typeface="+mj-lt"/>
              <a:buAutoNum type="arabicPeriod"/>
            </a:pP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Powołana przez dziekana wydziału komisja na posiedzeniu dokonuje oceny wniosku oraz załączonych dokumentów pod kątem ich przydatności dla procedury potwierdzania efektów uczenia się oraz zaliczenia wskazanych przez wnioskodawcę przedmiotów. </a:t>
            </a:r>
          </a:p>
          <a:p>
            <a:pPr marL="596646" indent="-514350">
              <a:buFont typeface="+mj-lt"/>
              <a:buAutoNum type="arabicPeriod"/>
            </a:pP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razie wątpliwości oraz braków w dokumentach przewodniczący wzywa kandydata do ich uzupełnienia</a:t>
            </a:r>
          </a:p>
          <a:p>
            <a:pPr marL="596646" indent="-514350">
              <a:buFont typeface="+mj-lt"/>
              <a:buAutoNum type="arabicPeriod"/>
            </a:pP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Komisja podejmuje decyzję dotyczącą formy sprawdzenia efektów uczenia się w zakresie przedmiotów wskazanych przez wnioskodawcę.</a:t>
            </a:r>
          </a:p>
        </p:txBody>
      </p:sp>
    </p:spTree>
    <p:extLst>
      <p:ext uri="{BB962C8B-B14F-4D97-AF65-F5344CB8AC3E}">
        <p14:creationId xmlns:p14="http://schemas.microsoft.com/office/powerpoint/2010/main" val="40965445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3600" dirty="0" smtClean="0"/>
              <a:t>Krok II – Wydziałowa Komisja ds. potwierdzania efektów uczenia się</a:t>
            </a:r>
            <a:endParaRPr lang="en-GB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1700808"/>
            <a:ext cx="7498080" cy="4547592"/>
          </a:xfrm>
        </p:spPr>
        <p:txBody>
          <a:bodyPr>
            <a:noAutofit/>
          </a:bodyPr>
          <a:lstStyle/>
          <a:p>
            <a:pPr marL="539496" indent="-457200">
              <a:lnSpc>
                <a:spcPct val="150000"/>
              </a:lnSpc>
              <a:buFont typeface="+mj-lt"/>
              <a:buAutoNum type="arabicPeriod" startAt="4"/>
            </a:pPr>
            <a:r>
              <a:rPr lang="pl-P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Sprawdzenie może dokonywać się: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Poprzez np. egzamin lub inne formy określone przez radę wydziału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podstawie </a:t>
            </a:r>
            <a:r>
              <a:rPr lang="pl-PL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portfolio (taka forma możliwa tylko dla efektów uzyskanych w trybie </a:t>
            </a:r>
            <a:r>
              <a:rPr lang="pl-P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kształcenia </a:t>
            </a:r>
            <a:r>
              <a:rPr lang="pl-PL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instytucjonalnego) </a:t>
            </a:r>
            <a:endParaRPr lang="pl-PL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39496" indent="-457200">
              <a:lnSpc>
                <a:spcPct val="150000"/>
              </a:lnSpc>
              <a:buFont typeface="+mj-lt"/>
              <a:buAutoNum type="arabicPeriod" startAt="5"/>
            </a:pPr>
            <a:r>
              <a:rPr lang="pl-P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Przewodniczący może poprosić interesariusza zewnętrznego współpracującego z wydziałem o konsultację </a:t>
            </a:r>
          </a:p>
          <a:p>
            <a:pPr marL="539496" indent="-457200">
              <a:lnSpc>
                <a:spcPct val="150000"/>
              </a:lnSpc>
              <a:buFont typeface="+mj-lt"/>
              <a:buAutoNum type="arabicPeriod" startAt="5"/>
            </a:pPr>
            <a:r>
              <a:rPr lang="pl-P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Komisja wyznacza termin sprawdzenia efektów uczenia się</a:t>
            </a:r>
          </a:p>
          <a:p>
            <a:pPr marL="539496" indent="-457200">
              <a:lnSpc>
                <a:spcPct val="150000"/>
              </a:lnSpc>
              <a:buFont typeface="+mj-lt"/>
              <a:buAutoNum type="arabicPeriod" startAt="5"/>
            </a:pPr>
            <a:r>
              <a:rPr lang="pl-P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posiedzenia sporządzony zostaje protokół</a:t>
            </a:r>
            <a:endParaRPr lang="en-GB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965445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3600" dirty="0" smtClean="0"/>
              <a:t>Krok III – sprawdzenie efektów uczenia się</a:t>
            </a:r>
            <a:endParaRPr lang="en-GB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96646" indent="-514350">
              <a:buFont typeface="+mj-lt"/>
              <a:buAutoNum type="arabicPeriod"/>
            </a:pPr>
            <a:endParaRPr lang="pl-PL" sz="2400" dirty="0" smtClean="0"/>
          </a:p>
          <a:p>
            <a:pPr marL="596646" indent="-514350">
              <a:buFont typeface="+mj-lt"/>
              <a:buAutoNum type="arabicPeriod"/>
            </a:pP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Sprawdzenie odbywa się w oparciu o zasady opracowane przez wydziały - może to być egzamin, test, prezentacja, wykonanie konkretnych zadań, rozmowa etc. Szczegółowe zasady sprawdzenia określą rady wydziałów</a:t>
            </a:r>
          </a:p>
          <a:p>
            <a:pPr marL="596646" indent="-514350">
              <a:buFont typeface="+mj-lt"/>
              <a:buAutoNum type="arabicPeriod"/>
            </a:pP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Sprawdzenia dokonują nauczyciele akademiccy powołani przez dziekana wydziału</a:t>
            </a:r>
          </a:p>
          <a:p>
            <a:pPr marL="596646" indent="-514350">
              <a:buFont typeface="+mj-lt"/>
              <a:buAutoNum type="arabicPeriod"/>
            </a:pP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Sprawdzenie kończy się sporządzeniem protokołu,  który powinien zawierać jednoznaczną informację co do zaliczenia lub braku zaliczenia konkretnych przedmiotów, wyrażoną jako wynik pozytywny lub negatywny</a:t>
            </a:r>
            <a:endParaRPr lang="en-GB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490829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dirty="0" smtClean="0"/>
              <a:t>Krok IV – dziekan wydziału – decyzja</a:t>
            </a:r>
            <a:endParaRPr lang="en-GB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9496" indent="-457200">
              <a:buFont typeface="+mj-lt"/>
              <a:buAutoNum type="arabicPeriod"/>
            </a:pPr>
            <a:r>
              <a:rPr lang="pl-P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Dziekan wydziału podejmuje decyzję co do potwierdzenia efektów uczenia się i zaliczenia konkretnych przedmiotów na podstawie: wniosku kandydata oraz załączonej dokumentacji, protokołu z posiedzenia komisji wydziałowej, wyniku procedury sprawdzającej</a:t>
            </a:r>
          </a:p>
          <a:p>
            <a:pPr marL="539496" indent="-457200">
              <a:buFont typeface="+mj-lt"/>
              <a:buAutoNum type="arabicPeriod"/>
            </a:pPr>
            <a:r>
              <a:rPr lang="pl-P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Decyzja dziekana powinna zawierać rozstrzygnięcie dotyczące: potwierdzenia lub odmowy potwierdzenia efektów uczenia się wraz z uzasadnieniem</a:t>
            </a:r>
          </a:p>
          <a:p>
            <a:pPr marL="539496" indent="-457200">
              <a:buFont typeface="+mj-lt"/>
              <a:buAutoNum type="arabicPeriod"/>
            </a:pPr>
            <a:r>
              <a:rPr lang="pl-P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Decyzja pozytywna powinna stanowić o przyjęciu na konkretny semestr, określać zasady studiowania zgodnie z planem studiów lub orzec o studiowaniu według indywidualnego planu. </a:t>
            </a:r>
          </a:p>
          <a:p>
            <a:pPr marL="539496" indent="-457200">
              <a:buFont typeface="+mj-lt"/>
              <a:buAutoNum type="arabicPeriod"/>
            </a:pPr>
            <a:r>
              <a:rPr lang="pl-P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Decyzja powinna zawierać pouczenie o przysługującym wnioskodawcy trybie odwoławczym</a:t>
            </a:r>
          </a:p>
          <a:p>
            <a:pPr marL="82296" indent="0">
              <a:buNone/>
            </a:pPr>
            <a:r>
              <a:rPr lang="pl-P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GB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46838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silenie">
  <a:themeElements>
    <a:clrScheme name="Przesileni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578</TotalTime>
  <Words>737</Words>
  <Application>Microsoft Office PowerPoint</Application>
  <PresentationFormat>Pokaz na ekranie (4:3)</PresentationFormat>
  <Paragraphs>61</Paragraphs>
  <Slides>12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Przesilenie</vt:lpstr>
      <vt:lpstr>       </vt:lpstr>
      <vt:lpstr>Co to są efekty uczenia się?</vt:lpstr>
      <vt:lpstr>Co to jest potwierdzanie efektów uczenia się?</vt:lpstr>
      <vt:lpstr>Kto może się ubiegać?</vt:lpstr>
      <vt:lpstr>Krok I – Dział rekrutacji</vt:lpstr>
      <vt:lpstr>Krok II – Wydziałowa Komisja ds. potwierdzania efektów uczenia się</vt:lpstr>
      <vt:lpstr>Krok II – Wydziałowa Komisja ds. potwierdzania efektów uczenia się</vt:lpstr>
      <vt:lpstr>Krok III – sprawdzenie efektów uczenia się</vt:lpstr>
      <vt:lpstr>Krok IV – dziekan wydziału – decyzja</vt:lpstr>
      <vt:lpstr>Krok V – tryb odwoławczy</vt:lpstr>
      <vt:lpstr>Terminy</vt:lpstr>
      <vt:lpstr>Terminy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Organizacja potwierdzania  efektów uczenia się.</dc:title>
  <dc:creator>User</dc:creator>
  <cp:lastModifiedBy>User</cp:lastModifiedBy>
  <cp:revision>29</cp:revision>
  <dcterms:created xsi:type="dcterms:W3CDTF">2015-05-16T15:49:23Z</dcterms:created>
  <dcterms:modified xsi:type="dcterms:W3CDTF">2015-06-02T07:57:00Z</dcterms:modified>
</cp:coreProperties>
</file>